
<file path=[Content_Types].xml><?xml version="1.0" encoding="utf-8"?>
<Types xmlns="http://schemas.openxmlformats.org/package/2006/content-types">
  <Default Extension="xml" ContentType="application/xml"/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media3.gif" ContentType="video/unknown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19" r:id="rId2"/>
    <p:sldId id="336" r:id="rId3"/>
    <p:sldId id="341" r:id="rId4"/>
    <p:sldId id="331" r:id="rId5"/>
    <p:sldId id="334" r:id="rId6"/>
    <p:sldId id="340" r:id="rId7"/>
    <p:sldId id="304" r:id="rId8"/>
    <p:sldId id="342" r:id="rId9"/>
    <p:sldId id="343" r:id="rId10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FF14"/>
    <a:srgbClr val="66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024" autoAdjust="0"/>
  </p:normalViewPr>
  <p:slideViewPr>
    <p:cSldViewPr>
      <p:cViewPr varScale="1">
        <p:scale>
          <a:sx n="77" d="100"/>
          <a:sy n="77" d="100"/>
        </p:scale>
        <p:origin x="-6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4/23/16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38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4/23/16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3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>
              <a:defRPr lang="en-US" dirty="0"/>
            </a:lvl1pPr>
            <a:extLst/>
          </a:lstStyle>
          <a:p>
            <a:r>
              <a:rPr lang="en-US" dirty="0" smtClean="0"/>
              <a:t>Click to add photo album title</a:t>
            </a:r>
            <a:endParaRPr lang="en-US" dirty="0"/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extLst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date and other details</a:t>
            </a:r>
            <a:endParaRPr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Drag picture to placeholder or click icon to add</a:t>
            </a:r>
            <a:endParaRPr lang="en-US" sz="20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4/23/16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4/23/16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4/23/16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4/23/16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4/23/16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24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4/23/16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4/23/16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4/23/16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4/23/16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Drag picture to placeholder or click icon to add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4/23/16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Drag picture to placeholder or click icon to add</a:t>
            </a:r>
            <a:endParaRPr lang="en-US" sz="2400" i="0"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Drag picture to placeholder or click icon to add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4/23/16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i="0"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4/23/16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4/23/16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CB2EC6F-6501-4E04-BD6C-A8A6CABB2C5B}" type="datetimeFigureOut">
              <a:rPr lang="en-US" smtClean="0"/>
              <a:pPr/>
              <a:t>4/23/16</a:t>
            </a:fld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i="0" smtClean="0"/>
              <a:t>Drag picture to placeholder or click icon to add</a:t>
            </a:r>
            <a:endParaRPr lang="en-US" i="0"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4/23/16</a:t>
            </a:fld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lang="en-US" i="0" dirty="0" smtClean="0"/>
              <a:t>Click icon</a:t>
            </a:r>
            <a:r>
              <a:rPr lang="en-US" i="0" baseline="0" dirty="0" smtClean="0"/>
              <a:t> to add </a:t>
            </a:r>
            <a:r>
              <a:rPr lang="en-US" i="0" dirty="0" smtClean="0"/>
              <a:t>full page picture</a:t>
            </a:r>
            <a:endParaRPr lang="en-US" i="0" baseline="0" dirty="0" smtClean="0"/>
          </a:p>
          <a:p>
            <a:pPr marL="0" marR="0" indent="0" algn="ctr">
              <a:buFontTx/>
              <a:buNone/>
            </a:pPr>
            <a:endParaRPr lang="en-US" i="0" dirty="0" smtClean="0"/>
          </a:p>
          <a:p>
            <a:pPr algn="ctr">
              <a:buFontTx/>
              <a:buNone/>
            </a:pPr>
            <a:endParaRPr lang="en-US" i="0" dirty="0" smtClean="0"/>
          </a:p>
          <a:p>
            <a:pPr algn="ctr">
              <a:buFontTx/>
              <a:buNone/>
            </a:pPr>
            <a:endParaRPr lang="en-US" i="0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>
              <a:defRPr baseline="0"/>
            </a:lvl1pPr>
            <a:extLst/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>
              <a:buFontTx/>
              <a:buNone/>
              <a:defRPr sz="1800"/>
            </a:lvl1pPr>
            <a:extLst/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Drag picture to placeholder or click icon to add</a:t>
            </a:r>
            <a:endParaRPr lang="en-US" sz="2000"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Drag picture to placeholder or click icon to add</a:t>
            </a:r>
            <a:endParaRPr lang="en-US" sz="2000"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Drag picture to placeholder or click icon to add</a:t>
            </a:r>
            <a:endParaRPr lang="en-US" sz="2000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4/23/16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Drag picture to placeholder or click icon to add</a:t>
            </a:r>
            <a:endParaRPr lang="en-US" sz="2400" i="0"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Drag picture to placeholder or click icon to add</a:t>
            </a:r>
            <a:endParaRPr lang="en-US" sz="2400" i="0"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4/23/16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4/23/16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i="0" smtClean="0"/>
              <a:t>Drag picture to placeholder or click icon to add</a:t>
            </a:r>
            <a:endParaRPr lang="en-US" i="0"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i="0" smtClean="0"/>
              <a:t>Drag picture to placeholder or click icon to add</a:t>
            </a:r>
            <a:endParaRPr lang="en-US" i="0"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4/23/16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4/23/16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dirty="0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>
              <a:defRPr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4/23/16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6" Type="http://schemas.openxmlformats.org/officeDocument/2006/relationships/image" Target="../media/image5.gif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8.jpeg"/><Relationship Id="rId6" Type="http://schemas.microsoft.com/office/2007/relationships/hdphoto" Target="../media/hdphoto2.wdp"/><Relationship Id="rId7" Type="http://schemas.openxmlformats.org/officeDocument/2006/relationships/image" Target="../media/image9.png"/><Relationship Id="rId8" Type="http://schemas.openxmlformats.org/officeDocument/2006/relationships/image" Target="../media/image10.JP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1.png"/><Relationship Id="rId1" Type="http://schemas.microsoft.com/office/2007/relationships/media" Target="../media/media3.gif"/><Relationship Id="rId2" Type="http://schemas.openxmlformats.org/officeDocument/2006/relationships/video" Target="../media/media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youtube.com/watch?v=0KUdyBm6bcY" TargetMode="External"/><Relationship Id="rId12" Type="http://schemas.openxmlformats.org/officeDocument/2006/relationships/hyperlink" Target="http://www.nasa.gov/content/wrangler-capture-and-de-spin-of-asteroids-and-space-debris/%23.Vxy8iKvUCAZ" TargetMode="External"/><Relationship Id="rId13" Type="http://schemas.openxmlformats.org/officeDocument/2006/relationships/hyperlink" Target="https://www.nasa.gov/resource-prospector/" TargetMode="External"/><Relationship Id="rId14" Type="http://schemas.openxmlformats.org/officeDocument/2006/relationships/hyperlink" Target="http://www.nasa.gov/feature/glass-beads-meteorite-fragments-hold-secret-to-working-on-asteroids" TargetMode="External"/><Relationship Id="rId15" Type="http://schemas.openxmlformats.org/officeDocument/2006/relationships/hyperlink" Target="https://www.newscientist.com/article/mg22730340-400-forget-fracking-microwave-zaps-could-clean-up-the-oil-business/" TargetMode="External"/><Relationship Id="rId16" Type="http://schemas.openxmlformats.org/officeDocument/2006/relationships/hyperlink" Target="https://www.newscientist.com/blog/invention/2008/04/microwave-rock-drill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nasa.gov/content/asteroid-redirect-mission-planetary-defense-demonstration" TargetMode="External"/><Relationship Id="rId3" Type="http://schemas.openxmlformats.org/officeDocument/2006/relationships/hyperlink" Target="http://wildernessastronomy.com/wp-content/uploads/2012/05/asteroid_21_lutetia_nasa_observing_binoculars.jpg" TargetMode="External"/><Relationship Id="rId4" Type="http://schemas.openxmlformats.org/officeDocument/2006/relationships/hyperlink" Target="http://neo.jpl.nasa.gov/cgi-bin/nhats" TargetMode="External"/><Relationship Id="rId5" Type="http://schemas.openxmlformats.org/officeDocument/2006/relationships/hyperlink" Target="http://neo.jpl.nasa.gov/cgi-bin/nhats?sstr=2000%20SG344&amp;dv=6&amp;dur=360&amp;stay=8&amp;launch=2015-2040" TargetMode="External"/><Relationship Id="rId6" Type="http://schemas.openxmlformats.org/officeDocument/2006/relationships/hyperlink" Target="http://neo.jpl.nasa.gov/risk/2000sg344.html" TargetMode="External"/><Relationship Id="rId7" Type="http://schemas.openxmlformats.org/officeDocument/2006/relationships/hyperlink" Target="http://neo.jpl.nasa.gov/stats/wise/" TargetMode="External"/><Relationship Id="rId8" Type="http://schemas.openxmlformats.org/officeDocument/2006/relationships/hyperlink" Target="http://www.space.com/30213-asteroid-mining-planetary-resources-2025.html%23sthash.Ez1nmiYz.dpuf" TargetMode="External"/><Relationship Id="rId9" Type="http://schemas.openxmlformats.org/officeDocument/2006/relationships/hyperlink" Target="http://link.springer.com/article/10.1007/s10569-013-9495-6" TargetMode="External"/><Relationship Id="rId10" Type="http://schemas.openxmlformats.org/officeDocument/2006/relationships/hyperlink" Target="http://www.nasa.gov/content/goddard/new-nasa-mission-to-help-us-learn-how-to-mine-asteroids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teroid_21_lutetia_nasa_observing_binoculars.jpg"/>
          <p:cNvPicPr>
            <a:picLocks noChangeAspect="1"/>
          </p:cNvPicPr>
          <p:nvPr/>
        </p:nvPicPr>
        <p:blipFill rotWithShape="1">
          <a:blip r:embed="rId3">
            <a:alphaModFix amt="7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3000"/>
                    </a14:imgEffect>
                    <a14:imgEffect>
                      <a14:colorTemperature colorTemp="5413"/>
                    </a14:imgEffect>
                    <a14:imgEffect>
                      <a14:saturation sat="274000"/>
                    </a14:imgEffect>
                    <a14:imgEffect>
                      <a14:brightnessContrast bright="-5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42" t="10150"/>
          <a:stretch/>
        </p:blipFill>
        <p:spPr>
          <a:xfrm>
            <a:off x="2063694" y="853220"/>
            <a:ext cx="6839006" cy="5529235"/>
          </a:xfrm>
          <a:prstGeom prst="rect">
            <a:avLst/>
          </a:prstGeom>
        </p:spPr>
      </p:pic>
      <p:sp>
        <p:nvSpPr>
          <p:cNvPr id="17" name="Rectangle 16"/>
          <p:cNvSpPr>
            <a:spLocks noGrp="1"/>
          </p:cNvSpPr>
          <p:nvPr>
            <p:ph type="body" sz="quarter" idx="10"/>
          </p:nvPr>
        </p:nvSpPr>
        <p:spPr>
          <a:xfrm>
            <a:off x="5562600" y="5715000"/>
            <a:ext cx="3338946" cy="685800"/>
          </a:xfrm>
        </p:spPr>
        <p:txBody>
          <a:bodyPr/>
          <a:lstStyle/>
          <a:p>
            <a:r>
              <a:rPr lang="en-US" dirty="0" smtClean="0"/>
              <a:t>NASA Space Apps Challenge</a:t>
            </a:r>
          </a:p>
          <a:p>
            <a:r>
              <a:rPr lang="en-US" dirty="0" smtClean="0"/>
              <a:t>4/24/2016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0" y="4953000"/>
            <a:ext cx="2812086" cy="990600"/>
          </a:xfrm>
        </p:spPr>
        <p:txBody>
          <a:bodyPr>
            <a:normAutofit fontScale="90000"/>
          </a:bodyPr>
          <a:lstStyle/>
          <a:p>
            <a:r>
              <a:rPr lang="en-US" sz="4000" dirty="0" err="1" smtClean="0">
                <a:solidFill>
                  <a:srgbClr val="FF0000"/>
                </a:solidFill>
                <a:latin typeface="Stencil"/>
                <a:cs typeface="Stencil"/>
              </a:rPr>
              <a:t>Starwahl</a:t>
            </a:r>
            <a:endParaRPr lang="en-US" sz="4000" dirty="0">
              <a:solidFill>
                <a:srgbClr val="FF0000"/>
              </a:solidFill>
              <a:latin typeface="Stencil"/>
              <a:cs typeface="Stenci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2362200"/>
            <a:ext cx="2590800" cy="40934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nb-NO" sz="1000" b="1" dirty="0"/>
          </a:p>
          <a:p>
            <a:endParaRPr lang="nb-NO" sz="1000" b="1" dirty="0"/>
          </a:p>
          <a:p>
            <a:r>
              <a:rPr lang="fr-FR" sz="1000" b="1" dirty="0"/>
              <a:t>Total Mission delta-V (km/s</a:t>
            </a:r>
            <a:r>
              <a:rPr lang="fr-FR" sz="1000" b="1" dirty="0" smtClean="0"/>
              <a:t>) </a:t>
            </a:r>
            <a:r>
              <a:rPr lang="fr-FR" sz="1000" dirty="0" smtClean="0"/>
              <a:t>5.973</a:t>
            </a:r>
          </a:p>
          <a:p>
            <a:r>
              <a:rPr lang="fr-FR" sz="1000" b="1" dirty="0" smtClean="0"/>
              <a:t>Total </a:t>
            </a:r>
            <a:r>
              <a:rPr lang="fr-FR" sz="1000" b="1" dirty="0"/>
              <a:t>Mission Duration (d)	</a:t>
            </a:r>
            <a:r>
              <a:rPr lang="fr-FR" sz="1000" dirty="0" smtClean="0"/>
              <a:t>10</a:t>
            </a:r>
            <a:r>
              <a:rPr lang="fr-FR" sz="1000" dirty="0" smtClean="0"/>
              <a:t>08</a:t>
            </a:r>
            <a:r>
              <a:rPr lang="fr-FR" sz="1000" dirty="0"/>
              <a:t> </a:t>
            </a:r>
            <a:r>
              <a:rPr lang="fr-FR" sz="1000" b="1" dirty="0" err="1" smtClean="0"/>
              <a:t>Outbound</a:t>
            </a:r>
            <a:r>
              <a:rPr lang="fr-FR" sz="1000" b="1" dirty="0" smtClean="0"/>
              <a:t> </a:t>
            </a:r>
            <a:r>
              <a:rPr lang="fr-FR" sz="1000" b="1" dirty="0"/>
              <a:t>Flight Time (d)	</a:t>
            </a:r>
            <a:r>
              <a:rPr lang="fr-FR" sz="1000" dirty="0" smtClean="0"/>
              <a:t>356 </a:t>
            </a:r>
            <a:r>
              <a:rPr lang="tr-TR" sz="1000" b="1" dirty="0" err="1" smtClean="0"/>
              <a:t>Inbound</a:t>
            </a:r>
            <a:r>
              <a:rPr lang="tr-TR" sz="1000" b="1" dirty="0" smtClean="0"/>
              <a:t> Flight Time (d)	712</a:t>
            </a:r>
            <a:r>
              <a:rPr lang="tr-TR" sz="1000" dirty="0" smtClean="0"/>
              <a:t>		</a:t>
            </a:r>
          </a:p>
          <a:p>
            <a:r>
              <a:rPr lang="de-DE" sz="1000" b="1" dirty="0" smtClean="0"/>
              <a:t>Launch </a:t>
            </a:r>
            <a:r>
              <a:rPr lang="de-DE" sz="1000" b="1" dirty="0" err="1"/>
              <a:t>date</a:t>
            </a:r>
            <a:r>
              <a:rPr lang="de-DE" sz="1000" b="1" dirty="0"/>
              <a:t> (YYYY-MM-DD</a:t>
            </a:r>
            <a:r>
              <a:rPr lang="de-DE" sz="1000" b="1" dirty="0" smtClean="0"/>
              <a:t>) </a:t>
            </a:r>
            <a:r>
              <a:rPr lang="de-DE" sz="1000" dirty="0" smtClean="0"/>
              <a:t>2024-</a:t>
            </a:r>
            <a:r>
              <a:rPr lang="de-DE" sz="1000" dirty="0"/>
              <a:t>04-22	</a:t>
            </a:r>
            <a:r>
              <a:rPr lang="de-DE" sz="1000" dirty="0" smtClean="0"/>
              <a:t>		</a:t>
            </a:r>
            <a:r>
              <a:rPr lang="de-DE" sz="1000" dirty="0"/>
              <a:t>	</a:t>
            </a:r>
          </a:p>
          <a:p>
            <a:r>
              <a:rPr lang="de-DE" sz="1000" b="1" dirty="0"/>
              <a:t>C</a:t>
            </a:r>
            <a:r>
              <a:rPr lang="de-DE" sz="1000" b="1" baseline="-25000" dirty="0"/>
              <a:t>3</a:t>
            </a:r>
            <a:r>
              <a:rPr lang="de-DE" sz="1000" b="1" dirty="0"/>
              <a:t> (km</a:t>
            </a:r>
            <a:r>
              <a:rPr lang="de-DE" sz="1000" b="1" baseline="30000" dirty="0"/>
              <a:t>2</a:t>
            </a:r>
            <a:r>
              <a:rPr lang="de-DE" sz="1000" b="1" dirty="0"/>
              <a:t>/s</a:t>
            </a:r>
            <a:r>
              <a:rPr lang="de-DE" sz="1000" b="1" baseline="30000" dirty="0"/>
              <a:t>2</a:t>
            </a:r>
            <a:r>
              <a:rPr lang="de-DE" sz="1000" b="1" dirty="0"/>
              <a:t>)	</a:t>
            </a:r>
            <a:r>
              <a:rPr lang="de-DE" sz="1000" dirty="0"/>
              <a:t>1.737	3.009	</a:t>
            </a:r>
          </a:p>
          <a:p>
            <a:r>
              <a:rPr lang="de-DE" sz="1000" b="1" dirty="0" err="1"/>
              <a:t>Departure</a:t>
            </a:r>
            <a:r>
              <a:rPr lang="de-DE" sz="1000" b="1" dirty="0"/>
              <a:t> </a:t>
            </a:r>
            <a:r>
              <a:rPr lang="de-DE" sz="1000" b="1" dirty="0" err="1"/>
              <a:t>V</a:t>
            </a:r>
            <a:r>
              <a:rPr lang="de-DE" sz="1000" b="1" baseline="-25000" dirty="0" err="1"/>
              <a:t>infinity</a:t>
            </a:r>
            <a:r>
              <a:rPr lang="de-DE" sz="1000" b="1" dirty="0"/>
              <a:t> (km/s)	</a:t>
            </a:r>
            <a:r>
              <a:rPr lang="de-DE" sz="1000" dirty="0" smtClean="0"/>
              <a:t>1.318</a:t>
            </a:r>
            <a:r>
              <a:rPr lang="de-DE" sz="1000" dirty="0"/>
              <a:t> </a:t>
            </a:r>
            <a:r>
              <a:rPr lang="en-US" sz="1000" b="1" dirty="0" smtClean="0"/>
              <a:t>Earth </a:t>
            </a:r>
            <a:r>
              <a:rPr lang="en-US" sz="1000" b="1" dirty="0"/>
              <a:t>Departure </a:t>
            </a:r>
            <a:r>
              <a:rPr lang="en-US" sz="1000" b="1" dirty="0" err="1"/>
              <a:t>dV</a:t>
            </a:r>
            <a:r>
              <a:rPr lang="en-US" sz="1000" b="1" dirty="0"/>
              <a:t> (km/s)	</a:t>
            </a:r>
            <a:r>
              <a:rPr lang="en-US" sz="1000" dirty="0" smtClean="0"/>
              <a:t>3.256</a:t>
            </a:r>
            <a:endParaRPr lang="en-US" sz="1000" dirty="0"/>
          </a:p>
          <a:p>
            <a:r>
              <a:rPr lang="en-US" sz="1000" b="1" dirty="0" err="1" smtClean="0"/>
              <a:t>dV</a:t>
            </a:r>
            <a:r>
              <a:rPr lang="en-US" sz="1000" b="1" dirty="0" smtClean="0"/>
              <a:t> </a:t>
            </a:r>
            <a:r>
              <a:rPr lang="en-US" sz="1000" b="1" dirty="0"/>
              <a:t>to Arrive at NEA (km/s)	</a:t>
            </a:r>
            <a:r>
              <a:rPr lang="en-US" sz="1000" dirty="0" smtClean="0"/>
              <a:t>0.113</a:t>
            </a:r>
            <a:r>
              <a:rPr lang="en-US" sz="1000" dirty="0"/>
              <a:t> </a:t>
            </a:r>
            <a:endParaRPr lang="en-US" sz="1000" dirty="0" smtClean="0"/>
          </a:p>
          <a:p>
            <a:r>
              <a:rPr lang="en-US" sz="1000" b="1" dirty="0" err="1" smtClean="0"/>
              <a:t>dV</a:t>
            </a:r>
            <a:r>
              <a:rPr lang="en-US" sz="1000" b="1" dirty="0" smtClean="0"/>
              <a:t> </a:t>
            </a:r>
            <a:r>
              <a:rPr lang="en-US" sz="1000" b="1" dirty="0"/>
              <a:t>to Depart NEA (km/s)	</a:t>
            </a:r>
            <a:r>
              <a:rPr lang="en-US" sz="1000" dirty="0" smtClean="0"/>
              <a:t>0.187</a:t>
            </a:r>
            <a:r>
              <a:rPr lang="en-US" sz="1000" dirty="0"/>
              <a:t> </a:t>
            </a:r>
            <a:r>
              <a:rPr lang="en-US" sz="1000" b="1" dirty="0" smtClean="0"/>
              <a:t>Earth </a:t>
            </a:r>
            <a:r>
              <a:rPr lang="en-US" sz="1000" b="1" dirty="0"/>
              <a:t>return </a:t>
            </a:r>
            <a:r>
              <a:rPr lang="en-US" sz="1000" b="1" dirty="0" err="1"/>
              <a:t>dV</a:t>
            </a:r>
            <a:r>
              <a:rPr lang="en-US" sz="1000" b="1" dirty="0"/>
              <a:t> (km/s)	</a:t>
            </a:r>
            <a:r>
              <a:rPr lang="en-US" sz="1000" dirty="0" err="1" smtClean="0"/>
              <a:t>Varible</a:t>
            </a:r>
            <a:r>
              <a:rPr lang="en-US" sz="1000" dirty="0"/>
              <a:t>		</a:t>
            </a:r>
          </a:p>
          <a:p>
            <a:r>
              <a:rPr lang="en-US" sz="1000" b="1" dirty="0"/>
              <a:t>Entry Speed (km/s)	</a:t>
            </a:r>
            <a:r>
              <a:rPr lang="en-US" sz="1000" dirty="0"/>
              <a:t>11.133		</a:t>
            </a:r>
          </a:p>
          <a:p>
            <a:r>
              <a:rPr lang="en-US" sz="1000" b="1" dirty="0" err="1"/>
              <a:t>Depature</a:t>
            </a:r>
            <a:r>
              <a:rPr lang="en-US" sz="1000" b="1" dirty="0"/>
              <a:t> Declination (</a:t>
            </a:r>
            <a:r>
              <a:rPr lang="en-US" sz="1000" b="1" dirty="0" err="1"/>
              <a:t>deg</a:t>
            </a:r>
            <a:r>
              <a:rPr lang="en-US" sz="1000" b="1" dirty="0"/>
              <a:t>)	</a:t>
            </a:r>
            <a:r>
              <a:rPr lang="en-US" sz="1000" dirty="0"/>
              <a:t>-</a:t>
            </a:r>
            <a:r>
              <a:rPr lang="en-US" sz="1000" dirty="0" smtClean="0"/>
              <a:t>8.950</a:t>
            </a:r>
            <a:r>
              <a:rPr lang="en-US" sz="1000" dirty="0"/>
              <a:t> </a:t>
            </a:r>
            <a:r>
              <a:rPr lang="en-US" sz="1000" b="1" dirty="0" smtClean="0"/>
              <a:t>Return </a:t>
            </a:r>
            <a:r>
              <a:rPr lang="en-US" sz="1000" b="1" dirty="0"/>
              <a:t>Declination (</a:t>
            </a:r>
            <a:r>
              <a:rPr lang="en-US" sz="1000" b="1" dirty="0" err="1"/>
              <a:t>deg</a:t>
            </a:r>
            <a:r>
              <a:rPr lang="en-US" sz="1000" b="1" dirty="0"/>
              <a:t>)	</a:t>
            </a:r>
            <a:r>
              <a:rPr lang="en-US" sz="1000" dirty="0"/>
              <a:t>-5.933		</a:t>
            </a:r>
          </a:p>
          <a:p>
            <a:r>
              <a:rPr lang="en-US" sz="1000" b="1" dirty="0"/>
              <a:t>NHATS Trajectory Solution </a:t>
            </a:r>
            <a:r>
              <a:rPr lang="en-US" sz="1000" b="1" dirty="0" smtClean="0"/>
              <a:t>ID </a:t>
            </a:r>
            <a:r>
              <a:rPr lang="en-US" sz="1000" dirty="0" smtClean="0"/>
              <a:t>890465</a:t>
            </a:r>
            <a:r>
              <a:rPr lang="en-US" sz="1000" dirty="0"/>
              <a:t>	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1447800"/>
            <a:ext cx="1828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Krungthep"/>
                <a:cs typeface="Krungthep"/>
              </a:rPr>
              <a:t>NEO 2000 </a:t>
            </a:r>
            <a:r>
              <a:rPr lang="en-US" sz="1400" b="1" dirty="0" smtClean="0">
                <a:solidFill>
                  <a:srgbClr val="FF0000"/>
                </a:solidFill>
                <a:latin typeface="Krungthep"/>
                <a:cs typeface="Krungthep"/>
              </a:rPr>
              <a:t>SG </a:t>
            </a:r>
            <a:r>
              <a:rPr lang="en-US" sz="1400" b="1" dirty="0" smtClean="0">
                <a:solidFill>
                  <a:srgbClr val="FF0000"/>
                </a:solidFill>
                <a:latin typeface="Krungthep"/>
                <a:cs typeface="Krungthep"/>
              </a:rPr>
              <a:t>344</a:t>
            </a:r>
            <a:endParaRPr lang="en-US" sz="1400" b="1" dirty="0">
              <a:solidFill>
                <a:srgbClr val="FF0000"/>
              </a:solidFill>
              <a:latin typeface="Krungthep"/>
              <a:cs typeface="Krungthep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52600" y="15240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  <a:latin typeface="Krungthep"/>
                <a:cs typeface="Krungthep"/>
              </a:rPr>
              <a:t> </a:t>
            </a:r>
            <a:r>
              <a:rPr lang="en-US" sz="5400" b="1" dirty="0" smtClean="0">
                <a:solidFill>
                  <a:srgbClr val="FF0000"/>
                </a:solidFill>
                <a:latin typeface="Krungthep"/>
                <a:cs typeface="Krungthep"/>
              </a:rPr>
              <a:t>NE</a:t>
            </a:r>
            <a:r>
              <a:rPr lang="en-US" sz="4800" b="1" dirty="0" smtClean="0">
                <a:solidFill>
                  <a:srgbClr val="FF0000"/>
                </a:solidFill>
                <a:latin typeface="Krungthep"/>
                <a:cs typeface="Krungthep"/>
              </a:rPr>
              <a:t> </a:t>
            </a:r>
            <a:r>
              <a:rPr lang="en-US" sz="5400" b="1" dirty="0" smtClean="0">
                <a:solidFill>
                  <a:srgbClr val="FF0000"/>
                </a:solidFill>
                <a:latin typeface="Krungthep"/>
                <a:cs typeface="Krungthep"/>
              </a:rPr>
              <a:t>Asteroid Mining</a:t>
            </a:r>
            <a:endParaRPr lang="en-US" sz="5400" b="1" dirty="0">
              <a:solidFill>
                <a:srgbClr val="FF0000"/>
              </a:solidFill>
              <a:latin typeface="Krungthep"/>
              <a:cs typeface="Krungthep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1752600"/>
            <a:ext cx="25908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nb-NO" sz="1000" b="1" dirty="0"/>
          </a:p>
          <a:p>
            <a:r>
              <a:rPr lang="en-US" sz="1000" b="1" dirty="0" smtClean="0"/>
              <a:t>Mass 	7.1x 10^7</a:t>
            </a:r>
          </a:p>
          <a:p>
            <a:r>
              <a:rPr lang="en-US" sz="1000" b="1" dirty="0" smtClean="0"/>
              <a:t>Diameter 	37 meter</a:t>
            </a:r>
          </a:p>
          <a:p>
            <a:r>
              <a:rPr lang="en-US" sz="1000" b="1" dirty="0" smtClean="0"/>
              <a:t>Class	Unknown </a:t>
            </a:r>
            <a:r>
              <a:rPr lang="en-US" sz="1000" dirty="0"/>
              <a:t> </a:t>
            </a:r>
            <a:r>
              <a:rPr lang="en-US" sz="1000" dirty="0" smtClean="0"/>
              <a:t>Suspected C</a:t>
            </a:r>
            <a:endParaRPr lang="en-US" sz="10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besatstoa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9157" y="25980"/>
            <a:ext cx="9144000" cy="685800"/>
          </a:xfrm>
        </p:spPr>
        <p:txBody>
          <a:bodyPr/>
          <a:lstStyle/>
          <a:p>
            <a:pPr algn="ctr"/>
            <a:r>
              <a:rPr lang="en-US" sz="4800" dirty="0" smtClean="0">
                <a:solidFill>
                  <a:srgbClr val="FF0000"/>
                </a:solidFill>
              </a:rPr>
              <a:t>Mother ship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rbit_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22263"/>
            <a:ext cx="9144000" cy="6213475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228600"/>
            <a:ext cx="6248400" cy="68580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4800" b="1" dirty="0" smtClean="0"/>
              <a:t>Orbit, transit</a:t>
            </a:r>
            <a:endParaRPr lang="en-US" sz="4800" b="1" dirty="0"/>
          </a:p>
        </p:txBody>
      </p:sp>
      <p:pic>
        <p:nvPicPr>
          <p:cNvPr id="4" name="Picture 3" descr="Asteroid_2000_SG34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8156"/>
            <a:ext cx="2794000" cy="22860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6620592">
            <a:off x="6868691" y="1917506"/>
            <a:ext cx="1658008" cy="457200"/>
          </a:xfrm>
          <a:prstGeom prst="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48654" y="3048000"/>
            <a:ext cx="2819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2000 SG 344</a:t>
            </a:r>
            <a:endParaRPr lang="en-US" sz="32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steroid_impact_node_full_image_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6"/>
          <a:stretch/>
        </p:blipFill>
        <p:spPr>
          <a:xfrm>
            <a:off x="4023910" y="1737174"/>
            <a:ext cx="5120090" cy="5120826"/>
          </a:xfrm>
          <a:prstGeom prst="rect">
            <a:avLst/>
          </a:prstGeom>
        </p:spPr>
      </p:pic>
      <p:pic>
        <p:nvPicPr>
          <p:cNvPr id="8" name="Picture 7" descr="MS Render 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75873">
            <a:off x="-569828" y="1132557"/>
            <a:ext cx="6902384" cy="3882592"/>
          </a:xfrm>
          <a:prstGeom prst="rect">
            <a:avLst/>
          </a:prstGeom>
        </p:spPr>
      </p:pic>
      <p:sp>
        <p:nvSpPr>
          <p:cNvPr id="3" name="W¥ل云玗İαЂÕØÚáÛ丫:Téxt Plàçèhòlðêr 表¥鷗字㌍_W 2"/>
          <p:cNvSpPr>
            <a:spLocks noGrp="1"/>
          </p:cNvSpPr>
          <p:nvPr>
            <p:ph type="body" sz="quarter" idx="11"/>
          </p:nvPr>
        </p:nvSpPr>
        <p:spPr>
          <a:xfrm>
            <a:off x="1905000" y="21307"/>
            <a:ext cx="6096000" cy="1066800"/>
          </a:xfrm>
        </p:spPr>
        <p:txBody>
          <a:bodyPr/>
          <a:lstStyle>
            <a:extLst/>
          </a:lstStyle>
          <a:p>
            <a:r>
              <a:rPr lang="en-US" sz="4800" dirty="0" err="1" smtClean="0"/>
              <a:t>Impactor</a:t>
            </a:r>
            <a:r>
              <a:rPr lang="en-US" sz="4800" dirty="0" smtClean="0"/>
              <a:t> / </a:t>
            </a:r>
            <a:r>
              <a:rPr lang="en-US" sz="4800" dirty="0" smtClean="0"/>
              <a:t>Drones</a:t>
            </a:r>
            <a:endParaRPr lang="en-US" sz="48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475902496_c3a66427a3_z.jp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9000"/>
                    </a14:imgEffect>
                    <a14:imgEffect>
                      <a14:brightnessContrast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7" r="9372"/>
          <a:stretch/>
        </p:blipFill>
        <p:spPr>
          <a:xfrm>
            <a:off x="0" y="-685800"/>
            <a:ext cx="9144000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1" name="W¥ل云玗İαЂÕØÚáÛ丫:Téxt Plàçèhòlðêr 表¥鷗字㌍_W 10"/>
          <p:cNvSpPr>
            <a:spLocks noGrp="1"/>
          </p:cNvSpPr>
          <p:nvPr>
            <p:ph type="body" sz="quarter" idx="13"/>
          </p:nvPr>
        </p:nvSpPr>
        <p:spPr>
          <a:xfrm>
            <a:off x="-16924" y="32991"/>
            <a:ext cx="6189124" cy="762000"/>
          </a:xfrm>
        </p:spPr>
        <p:txBody>
          <a:bodyPr/>
          <a:lstStyle>
            <a:extLst/>
          </a:lstStyle>
          <a:p>
            <a:r>
              <a:rPr lang="en-US" sz="4000" b="1" dirty="0" smtClean="0">
                <a:solidFill>
                  <a:srgbClr val="FF0000"/>
                </a:solidFill>
              </a:rPr>
              <a:t>Mass Launcher </a:t>
            </a:r>
            <a:r>
              <a:rPr lang="en-US" sz="4000" b="1" dirty="0">
                <a:solidFill>
                  <a:srgbClr val="FF0000"/>
                </a:solidFill>
              </a:rPr>
              <a:t>D</a:t>
            </a:r>
            <a:r>
              <a:rPr lang="en-US" sz="4000" b="1" dirty="0" smtClean="0">
                <a:solidFill>
                  <a:srgbClr val="FF0000"/>
                </a:solidFill>
              </a:rPr>
              <a:t>rive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7" name="mass_launcher_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884" t="3935" r="2208" b="6944"/>
          <a:stretch/>
        </p:blipFill>
        <p:spPr>
          <a:xfrm>
            <a:off x="3581400" y="3219449"/>
            <a:ext cx="5096724" cy="3638551"/>
          </a:xfrm>
          <a:prstGeom prst="rect">
            <a:avLst/>
          </a:prstGeom>
        </p:spPr>
      </p:pic>
      <p:pic>
        <p:nvPicPr>
          <p:cNvPr id="6" name="Picture 5" descr="Lander and Drone-2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6" t="12848" r="15400" b="10824"/>
          <a:stretch/>
        </p:blipFill>
        <p:spPr>
          <a:xfrm>
            <a:off x="0" y="4419600"/>
            <a:ext cx="3581400" cy="24384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152400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4FF14"/>
                </a:solidFill>
              </a:rPr>
              <a:t>Gravity </a:t>
            </a:r>
            <a:r>
              <a:rPr lang="en-US" sz="4400" dirty="0" smtClean="0">
                <a:solidFill>
                  <a:srgbClr val="04FF14"/>
                </a:solidFill>
              </a:rPr>
              <a:t>Tractor</a:t>
            </a:r>
            <a:endParaRPr lang="en-US" sz="4400" dirty="0">
              <a:solidFill>
                <a:srgbClr val="04FF14"/>
              </a:solidFill>
            </a:endParaRPr>
          </a:p>
        </p:txBody>
      </p:sp>
      <p:pic>
        <p:nvPicPr>
          <p:cNvPr id="12" name="arm-opt-800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28700"/>
            <a:ext cx="9144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67000" y="6273224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4FF14"/>
                </a:solidFill>
              </a:rPr>
              <a:t>Not a John Deer</a:t>
            </a:r>
            <a:endParaRPr lang="en-US" sz="3200" dirty="0">
              <a:solidFill>
                <a:srgbClr val="04FF1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4-24 at 8.41.5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9" t="33003" r="1642" b="35098"/>
          <a:stretch/>
        </p:blipFill>
        <p:spPr>
          <a:xfrm>
            <a:off x="-28779" y="3733800"/>
            <a:ext cx="5257800" cy="2275370"/>
          </a:xfrm>
          <a:prstGeom prst="rect">
            <a:avLst/>
          </a:prstGeom>
        </p:spPr>
      </p:pic>
      <p:pic>
        <p:nvPicPr>
          <p:cNvPr id="6" name="Picture 5" descr="Lagrange_points_Earth_vs_Moo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0"/>
          <a:stretch/>
        </p:blipFill>
        <p:spPr>
          <a:xfrm>
            <a:off x="5245172" y="1570837"/>
            <a:ext cx="3898828" cy="5321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-32991"/>
            <a:ext cx="579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Return to L1</a:t>
            </a:r>
            <a:endParaRPr lang="en-US" sz="5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03893"/>
            <a:ext cx="52578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Closest approach May 7, 2028</a:t>
            </a:r>
          </a:p>
          <a:p>
            <a:r>
              <a:rPr lang="en-US" sz="2800" dirty="0" smtClean="0"/>
              <a:t>Distance from Earth .0259 AU</a:t>
            </a:r>
            <a:endParaRPr lang="en-US" sz="2800" dirty="0"/>
          </a:p>
        </p:txBody>
      </p:sp>
      <p:pic>
        <p:nvPicPr>
          <p:cNvPr id="7" name="Picture 6" descr="640px-Lagrangian_points_equipotentia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5150521" cy="32838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762000"/>
            <a:ext cx="91440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2"/>
              </a:rPr>
              <a:t>http://www.nasa.gov/content/asteroid-redirect-mission-planetary-defense-</a:t>
            </a:r>
            <a:r>
              <a:rPr lang="en-US" sz="1000" dirty="0" smtClean="0">
                <a:hlinkClick r:id="rId2"/>
              </a:rPr>
              <a:t>demonstration</a:t>
            </a:r>
            <a:endParaRPr lang="en-US" sz="1000" dirty="0" smtClean="0"/>
          </a:p>
          <a:p>
            <a:r>
              <a:rPr lang="en-US" sz="1000" dirty="0"/>
              <a:t>http://</a:t>
            </a:r>
            <a:r>
              <a:rPr lang="en-US" sz="1000" dirty="0" err="1"/>
              <a:t>creativecommons.org</a:t>
            </a:r>
            <a:r>
              <a:rPr lang="en-US" sz="1000" dirty="0"/>
              <a:t>/licenses/by-</a:t>
            </a:r>
            <a:r>
              <a:rPr lang="en-US" sz="1000" dirty="0" err="1"/>
              <a:t>sa</a:t>
            </a:r>
            <a:r>
              <a:rPr lang="en-US" sz="1000" dirty="0"/>
              <a:t>/3.0</a:t>
            </a:r>
            <a:r>
              <a:rPr lang="en-US" sz="1000" dirty="0" smtClean="0"/>
              <a:t>/</a:t>
            </a:r>
          </a:p>
          <a:p>
            <a:r>
              <a:rPr lang="en-US" sz="1000" dirty="0">
                <a:hlinkClick r:id="rId3"/>
              </a:rPr>
              <a:t>http://wildernessastronomy.com/wp-content/uploads/2012/05/</a:t>
            </a:r>
            <a:r>
              <a:rPr lang="en-US" sz="1000" dirty="0" smtClean="0">
                <a:hlinkClick r:id="rId3"/>
              </a:rPr>
              <a:t>asteroid_21_lutetia_nasa_observing_binoculars.jpg</a:t>
            </a:r>
            <a:endParaRPr lang="en-US" sz="1000" dirty="0" smtClean="0"/>
          </a:p>
          <a:p>
            <a:r>
              <a:rPr lang="en-US" sz="1000" dirty="0">
                <a:hlinkClick r:id="rId4"/>
              </a:rPr>
              <a:t>http://neo.jpl.nasa.gov/cgi-bin/</a:t>
            </a:r>
            <a:r>
              <a:rPr lang="en-US" sz="1000" dirty="0" smtClean="0">
                <a:hlinkClick r:id="rId4"/>
              </a:rPr>
              <a:t>nhats</a:t>
            </a:r>
            <a:endParaRPr lang="en-US" sz="1000" dirty="0" smtClean="0"/>
          </a:p>
          <a:p>
            <a:r>
              <a:rPr lang="en-US" sz="1000" dirty="0">
                <a:hlinkClick r:id="rId5"/>
              </a:rPr>
              <a:t>http://neo.jpl.nasa.gov/cgi-bin/nhats?sstr=2000%20SG344&amp;dv=6&amp;dur=360&amp;stay=8&amp;launch=2015-</a:t>
            </a:r>
            <a:r>
              <a:rPr lang="en-US" sz="1000" dirty="0" smtClean="0">
                <a:hlinkClick r:id="rId5"/>
              </a:rPr>
              <a:t>2040</a:t>
            </a:r>
            <a:endParaRPr lang="en-US" sz="1000" dirty="0" smtClean="0"/>
          </a:p>
          <a:p>
            <a:r>
              <a:rPr lang="en-US" sz="1000" dirty="0">
                <a:hlinkClick r:id="rId6"/>
              </a:rPr>
              <a:t>http://neo.jpl.nasa.gov/risk/2000sg344.</a:t>
            </a:r>
            <a:r>
              <a:rPr lang="en-US" sz="1000" dirty="0" smtClean="0">
                <a:hlinkClick r:id="rId6"/>
              </a:rPr>
              <a:t>html</a:t>
            </a:r>
            <a:endParaRPr lang="en-US" sz="1000" dirty="0" smtClean="0"/>
          </a:p>
          <a:p>
            <a:r>
              <a:rPr lang="en-US" sz="1000" dirty="0">
                <a:hlinkClick r:id="rId7"/>
              </a:rPr>
              <a:t>http://neo.jpl.nasa.gov/stats/wise</a:t>
            </a:r>
            <a:r>
              <a:rPr lang="en-US" sz="1000" dirty="0" smtClean="0">
                <a:hlinkClick r:id="rId7"/>
              </a:rPr>
              <a:t>/</a:t>
            </a:r>
            <a:endParaRPr lang="en-US" sz="1000" dirty="0" smtClean="0"/>
          </a:p>
          <a:p>
            <a:r>
              <a:rPr lang="en-US" sz="1000" dirty="0">
                <a:hlinkClick r:id="rId8"/>
              </a:rPr>
              <a:t>http://www.space.com/30213-asteroid-mining-planetary-resources-2025.html#</a:t>
            </a:r>
            <a:r>
              <a:rPr lang="en-US" sz="1000" dirty="0" smtClean="0">
                <a:hlinkClick r:id="rId8"/>
              </a:rPr>
              <a:t>sthash.Ez1nmiYz.dpuf</a:t>
            </a:r>
            <a:endParaRPr lang="en-US" sz="1000" dirty="0" smtClean="0"/>
          </a:p>
          <a:p>
            <a:r>
              <a:rPr lang="en-US" sz="1000" b="1" dirty="0"/>
              <a:t>EASILY RETRIEVABLE OBJECTS AMONG THE NEO POPULATION D. </a:t>
            </a:r>
            <a:r>
              <a:rPr lang="en-US" sz="1000" b="1" dirty="0" err="1"/>
              <a:t>García</a:t>
            </a:r>
            <a:r>
              <a:rPr lang="en-US" sz="1000" b="1" dirty="0"/>
              <a:t> </a:t>
            </a:r>
            <a:r>
              <a:rPr lang="en-US" sz="1000" b="1" dirty="0" err="1"/>
              <a:t>Yárnoz</a:t>
            </a:r>
            <a:r>
              <a:rPr lang="en-US" sz="1000" b="1" dirty="0"/>
              <a:t>,* J. P. </a:t>
            </a:r>
            <a:r>
              <a:rPr lang="en-US" sz="1000" b="1" dirty="0" err="1"/>
              <a:t>Sánchez</a:t>
            </a:r>
            <a:r>
              <a:rPr lang="en-US" sz="1000" b="1" dirty="0"/>
              <a:t>,† and C. R. </a:t>
            </a:r>
            <a:r>
              <a:rPr lang="en-US" sz="1000" b="1" dirty="0" err="1"/>
              <a:t>McInnes</a:t>
            </a:r>
            <a:r>
              <a:rPr lang="en-US" sz="1000" b="1" dirty="0"/>
              <a:t>† </a:t>
            </a:r>
            <a:r>
              <a:rPr lang="en-US" sz="1000" dirty="0" smtClean="0"/>
              <a:t> </a:t>
            </a:r>
            <a:r>
              <a:rPr lang="en-US" sz="1000" b="1" dirty="0" smtClean="0"/>
              <a:t>DOI</a:t>
            </a:r>
            <a:r>
              <a:rPr lang="en-US" sz="1000" b="1" dirty="0"/>
              <a:t>: </a:t>
            </a:r>
            <a:r>
              <a:rPr lang="en-US" sz="1000" i="1" dirty="0"/>
              <a:t>10.1007/s10569-013-9495-6</a:t>
            </a:r>
            <a:r>
              <a:rPr lang="en-US" sz="1000" i="1" dirty="0" smtClean="0"/>
              <a:t>. </a:t>
            </a:r>
            <a:r>
              <a:rPr lang="en-US" sz="1000" b="1" i="1" dirty="0" smtClean="0"/>
              <a:t>Pre</a:t>
            </a:r>
            <a:r>
              <a:rPr lang="en-US" sz="1000" b="1" i="1" dirty="0"/>
              <a:t>-print proof-reading copy. </a:t>
            </a:r>
            <a:r>
              <a:rPr lang="en-US" sz="1000" i="1" dirty="0"/>
              <a:t>The final publication is available at: </a:t>
            </a:r>
            <a:r>
              <a:rPr lang="en-US" sz="1000" dirty="0">
                <a:hlinkClick r:id="rId9"/>
              </a:rPr>
              <a:t>http://link.springer.com/article/10.1007/s10569-013-9495-</a:t>
            </a:r>
            <a:r>
              <a:rPr lang="en-US" sz="1000" dirty="0" smtClean="0">
                <a:hlinkClick r:id="rId9"/>
              </a:rPr>
              <a:t>6</a:t>
            </a:r>
            <a:r>
              <a:rPr lang="en-US" sz="1000" dirty="0" smtClean="0"/>
              <a:t> </a:t>
            </a:r>
            <a:r>
              <a:rPr lang="en-US" sz="1000" i="1" dirty="0" err="1" smtClean="0"/>
              <a:t>Celest</a:t>
            </a:r>
            <a:r>
              <a:rPr lang="en-US" sz="1000" i="1" dirty="0" smtClean="0"/>
              <a:t> </a:t>
            </a:r>
            <a:r>
              <a:rPr lang="en-US" sz="1000" i="1" dirty="0" err="1"/>
              <a:t>Mech</a:t>
            </a:r>
            <a:r>
              <a:rPr lang="en-US" sz="1000" i="1" dirty="0"/>
              <a:t> </a:t>
            </a:r>
            <a:r>
              <a:rPr lang="en-US" sz="1000" i="1" dirty="0" err="1"/>
              <a:t>Dyn</a:t>
            </a:r>
            <a:r>
              <a:rPr lang="en-US" sz="1000" i="1" dirty="0"/>
              <a:t> </a:t>
            </a:r>
            <a:r>
              <a:rPr lang="en-US" sz="1000" i="1" dirty="0" err="1"/>
              <a:t>Astr</a:t>
            </a:r>
            <a:r>
              <a:rPr lang="en-US" sz="1000" i="1" dirty="0"/>
              <a:t> (2013) 116:367–388 </a:t>
            </a:r>
            <a:endParaRPr lang="en-US" sz="1000" dirty="0"/>
          </a:p>
          <a:p>
            <a:r>
              <a:rPr lang="en-US" sz="1000" dirty="0">
                <a:hlinkClick r:id="rId10"/>
              </a:rPr>
              <a:t>http://www.nasa.gov/content/goddard/new-nasa-mission-to-help-us-learn-how-to-mine-asteroids</a:t>
            </a:r>
            <a:r>
              <a:rPr lang="en-US" sz="1000" dirty="0" smtClean="0">
                <a:hlinkClick r:id="rId10"/>
              </a:rPr>
              <a:t>/</a:t>
            </a:r>
            <a:endParaRPr lang="en-US" sz="1000" dirty="0" smtClean="0"/>
          </a:p>
          <a:p>
            <a:r>
              <a:rPr lang="en-US" sz="1000" dirty="0">
                <a:hlinkClick r:id="rId11"/>
              </a:rPr>
              <a:t>https://www.youtube.com/watch?v=</a:t>
            </a:r>
            <a:r>
              <a:rPr lang="en-US" sz="1000" dirty="0" smtClean="0">
                <a:hlinkClick r:id="rId11"/>
              </a:rPr>
              <a:t>0KUdyBm6bcY</a:t>
            </a:r>
            <a:endParaRPr lang="en-US" sz="1000" dirty="0" smtClean="0"/>
          </a:p>
          <a:p>
            <a:r>
              <a:rPr lang="en-US" sz="1000" b="1" dirty="0" smtClean="0"/>
              <a:t>WRANGLER</a:t>
            </a:r>
            <a:r>
              <a:rPr lang="en-US" sz="1000" b="1" dirty="0"/>
              <a:t>: Capture and De-Spin of Asteroids and Space </a:t>
            </a:r>
            <a:r>
              <a:rPr lang="en-US" sz="1000" b="1" dirty="0"/>
              <a:t>Debris </a:t>
            </a:r>
            <a:r>
              <a:rPr lang="en-US" sz="1000" b="1" dirty="0">
                <a:hlinkClick r:id="rId12"/>
              </a:rPr>
              <a:t>http://www.nasa.gov/content/wrangler-capture-and-de-spin-of-asteroids-and-space-debris/#.</a:t>
            </a:r>
            <a:r>
              <a:rPr lang="en-US" sz="1000" b="1" dirty="0" smtClean="0">
                <a:hlinkClick r:id="rId12"/>
              </a:rPr>
              <a:t>Vxy8iKvUCAZ</a:t>
            </a:r>
            <a:endParaRPr lang="en-US" sz="1000" b="1" dirty="0" smtClean="0"/>
          </a:p>
          <a:p>
            <a:r>
              <a:rPr lang="en-US" sz="1000" dirty="0"/>
              <a:t>Resource Prospector</a:t>
            </a:r>
            <a:endParaRPr lang="en-US" sz="1000" b="1" dirty="0"/>
          </a:p>
          <a:p>
            <a:r>
              <a:rPr lang="en-US" sz="1000" b="1" dirty="0">
                <a:hlinkClick r:id="rId13"/>
              </a:rPr>
              <a:t>https://www.nasa.gov/resource-prospector</a:t>
            </a:r>
            <a:r>
              <a:rPr lang="en-US" sz="1000" b="1" dirty="0" smtClean="0">
                <a:hlinkClick r:id="rId13"/>
              </a:rPr>
              <a:t>/</a:t>
            </a:r>
            <a:endParaRPr lang="en-US" sz="1000" b="1" dirty="0" smtClean="0"/>
          </a:p>
          <a:p>
            <a:r>
              <a:rPr lang="en-US" sz="1000" dirty="0"/>
              <a:t>Glass Beads, Meteorite Fragments Hold Secret to Working on </a:t>
            </a:r>
            <a:r>
              <a:rPr lang="en-US" sz="1000" dirty="0" smtClean="0"/>
              <a:t>Asteroids</a:t>
            </a:r>
          </a:p>
          <a:p>
            <a:r>
              <a:rPr lang="en-US" sz="1000" b="1" dirty="0">
                <a:hlinkClick r:id="rId14"/>
              </a:rPr>
              <a:t>http://www.nasa.gov/feature/glass-beads-meteorite-fragments-hold-secret-to-working-on-</a:t>
            </a:r>
            <a:r>
              <a:rPr lang="en-US" sz="1000" b="1" dirty="0" smtClean="0">
                <a:hlinkClick r:id="rId14"/>
              </a:rPr>
              <a:t>asteroids</a:t>
            </a:r>
            <a:endParaRPr lang="en-US" sz="1000" b="1" dirty="0" smtClean="0"/>
          </a:p>
          <a:p>
            <a:r>
              <a:rPr lang="en-US" sz="1000" b="1" dirty="0"/>
              <a:t>Microwave assisted hard rock cutting </a:t>
            </a:r>
          </a:p>
          <a:p>
            <a:r>
              <a:rPr lang="en-US" sz="1000" b="1" dirty="0"/>
              <a:t>US 5003144 </a:t>
            </a:r>
            <a:r>
              <a:rPr lang="en-US" sz="1000" b="1" dirty="0" smtClean="0"/>
              <a:t>A</a:t>
            </a:r>
          </a:p>
          <a:p>
            <a:r>
              <a:rPr lang="en-US" sz="1000" dirty="0"/>
              <a:t>12 August </a:t>
            </a:r>
            <a:r>
              <a:rPr lang="en-US" sz="1000" dirty="0" smtClean="0"/>
              <a:t>2015 Forget </a:t>
            </a:r>
            <a:r>
              <a:rPr lang="en-US" sz="1000" dirty="0" err="1"/>
              <a:t>fracking</a:t>
            </a:r>
            <a:r>
              <a:rPr lang="en-US" sz="1000" dirty="0"/>
              <a:t>, microwave zaps could clean up the oil business</a:t>
            </a:r>
            <a:endParaRPr lang="en-US" sz="1000" b="1" dirty="0"/>
          </a:p>
          <a:p>
            <a:r>
              <a:rPr lang="en-US" sz="1000" b="1" dirty="0">
                <a:hlinkClick r:id="rId15"/>
              </a:rPr>
              <a:t>https://www.newscientist.com/article/mg22730340-400-forget-fracking-microwave-zaps-could-clean-up-the-oil-business</a:t>
            </a:r>
            <a:r>
              <a:rPr lang="en-US" sz="1000" b="1" dirty="0" smtClean="0">
                <a:hlinkClick r:id="rId15"/>
              </a:rPr>
              <a:t>/</a:t>
            </a:r>
            <a:endParaRPr lang="en-US" sz="1000" b="1" dirty="0" smtClean="0"/>
          </a:p>
          <a:p>
            <a:r>
              <a:rPr lang="en-US" sz="1000" dirty="0"/>
              <a:t>Tuesday, April 29, </a:t>
            </a:r>
            <a:r>
              <a:rPr lang="en-US" sz="1000" dirty="0" smtClean="0"/>
              <a:t>2008Microwave </a:t>
            </a:r>
            <a:r>
              <a:rPr lang="en-US" sz="1000" dirty="0"/>
              <a:t>rock drill</a:t>
            </a:r>
            <a:endParaRPr lang="en-US" sz="1000" b="1" dirty="0" smtClean="0"/>
          </a:p>
          <a:p>
            <a:r>
              <a:rPr lang="en-US" sz="1000" b="1" dirty="0">
                <a:hlinkClick r:id="rId16"/>
              </a:rPr>
              <a:t>https://www.newscientist.com/blog/invention/2008/04/microwave-rock-</a:t>
            </a:r>
            <a:r>
              <a:rPr lang="en-US" sz="1000" b="1" dirty="0" smtClean="0">
                <a:hlinkClick r:id="rId16"/>
              </a:rPr>
              <a:t>drill.html</a:t>
            </a:r>
            <a:endParaRPr lang="en-US" dirty="0"/>
          </a:p>
          <a:p>
            <a:r>
              <a:rPr lang="fr-FR" sz="1000" b="1" dirty="0" err="1"/>
              <a:t>June</a:t>
            </a:r>
            <a:r>
              <a:rPr lang="fr-FR" sz="1000" b="1" dirty="0"/>
              <a:t> 4, </a:t>
            </a:r>
            <a:r>
              <a:rPr lang="fr-FR" sz="1000" b="1" dirty="0" smtClean="0"/>
              <a:t>2014</a:t>
            </a:r>
            <a:endParaRPr lang="en-US" sz="1000" dirty="0"/>
          </a:p>
          <a:p>
            <a:r>
              <a:rPr lang="en-US" sz="1000" b="1" dirty="0"/>
              <a:t>Technologies for </a:t>
            </a:r>
            <a:r>
              <a:rPr lang="en-US" sz="1000" b="1" dirty="0" smtClean="0"/>
              <a:t>Asteroid Capture </a:t>
            </a:r>
            <a:r>
              <a:rPr lang="en-US" sz="1000" b="1" dirty="0"/>
              <a:t>into Earth Orbit	</a:t>
            </a:r>
          </a:p>
          <a:p>
            <a:r>
              <a:rPr lang="en-US" sz="1000" dirty="0"/>
              <a:t>by Stephen D. </a:t>
            </a:r>
            <a:r>
              <a:rPr lang="en-US" sz="1000" dirty="0" smtClean="0"/>
              <a:t>Covey International </a:t>
            </a:r>
            <a:r>
              <a:rPr lang="en-US" sz="1000" dirty="0"/>
              <a:t>Space Development Conference, May </a:t>
            </a:r>
            <a:r>
              <a:rPr lang="en-US" sz="1000" dirty="0" smtClean="0"/>
              <a:t>2011</a:t>
            </a:r>
          </a:p>
          <a:p>
            <a:r>
              <a:rPr lang="en-US" sz="1000" dirty="0"/>
              <a:t>http://</a:t>
            </a:r>
            <a:r>
              <a:rPr lang="en-US" sz="1000" dirty="0" err="1"/>
              <a:t>www.esa.int</a:t>
            </a:r>
            <a:r>
              <a:rPr lang="en-US" sz="1000" dirty="0"/>
              <a:t>/</a:t>
            </a:r>
            <a:r>
              <a:rPr lang="en-US" sz="1000" dirty="0" err="1"/>
              <a:t>var</a:t>
            </a:r>
            <a:r>
              <a:rPr lang="en-US" sz="1000" dirty="0"/>
              <a:t>/</a:t>
            </a:r>
            <a:r>
              <a:rPr lang="en-US" sz="1000" dirty="0" err="1"/>
              <a:t>esa</a:t>
            </a:r>
            <a:r>
              <a:rPr lang="en-US" sz="1000" dirty="0"/>
              <a:t>/storage/images/</a:t>
            </a:r>
            <a:r>
              <a:rPr lang="en-US" sz="1000" dirty="0" err="1"/>
              <a:t>esa_multimedia</a:t>
            </a:r>
            <a:r>
              <a:rPr lang="en-US" sz="1000" dirty="0"/>
              <a:t>/images/2015/02/</a:t>
            </a:r>
            <a:r>
              <a:rPr lang="en-US" sz="1000" dirty="0" err="1"/>
              <a:t>asteroid_impact</a:t>
            </a:r>
            <a:r>
              <a:rPr lang="en-US" sz="1000" dirty="0"/>
              <a:t>/15264255-1-eng-GB/Asteroid_impact_node_full_image_2.jpg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00200" y="228600"/>
            <a:ext cx="4724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Research and resources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55077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7881"/>
            <a:ext cx="9144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  <a:latin typeface="Stencil"/>
                <a:cs typeface="Stencil"/>
              </a:rPr>
              <a:t>STARWAHL</a:t>
            </a:r>
          </a:p>
          <a:p>
            <a:pPr algn="ctr"/>
            <a:r>
              <a:rPr lang="en-US" sz="4400" dirty="0" smtClean="0">
                <a:solidFill>
                  <a:srgbClr val="FF0000"/>
                </a:solidFill>
                <a:latin typeface="Stencil"/>
                <a:cs typeface="Stencil"/>
              </a:rPr>
              <a:t>Near Earth Asteroid Mining</a:t>
            </a:r>
            <a:endParaRPr lang="en-US" sz="4400" dirty="0">
              <a:solidFill>
                <a:srgbClr val="FF0000"/>
              </a:solidFill>
              <a:latin typeface="Stencil"/>
              <a:cs typeface="Stenci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3600" y="1828800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Rob </a:t>
            </a:r>
            <a:r>
              <a:rPr lang="en-US" sz="4800" dirty="0" err="1" smtClean="0"/>
              <a:t>Groth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-7388" y="2895600"/>
            <a:ext cx="495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Brian S. Stofiel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5943600" y="2895600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Joel Byler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-6185" y="3886200"/>
            <a:ext cx="495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William Wilson</a:t>
            </a:r>
            <a:endParaRPr lang="en-US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1828800"/>
            <a:ext cx="495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/>
              <a:t>Ilya</a:t>
            </a:r>
            <a:r>
              <a:rPr lang="en-US" sz="4800" dirty="0" smtClean="0"/>
              <a:t> </a:t>
            </a:r>
            <a:r>
              <a:rPr lang="en-US" sz="4800" dirty="0" err="1" smtClean="0"/>
              <a:t>Malinskiy</a:t>
            </a:r>
            <a:endParaRPr lang="en-US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685800" y="57150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Thanks to the Dragonfly team, NASA Glenn and </a:t>
            </a:r>
            <a:r>
              <a:rPr lang="en-US" smtClean="0"/>
              <a:t>all the Space App </a:t>
            </a:r>
            <a:r>
              <a:rPr lang="en-US" dirty="0" smtClean="0"/>
              <a:t>Challenge staff and participants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03693" y="3962400"/>
            <a:ext cx="4340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Mike Peabody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218957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ssic Photo Album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Photo Album.potx</Template>
  <TotalTime>0</TotalTime>
  <Words>566</Words>
  <Application>Microsoft Macintosh PowerPoint</Application>
  <PresentationFormat>On-screen Show (4:3)</PresentationFormat>
  <Paragraphs>74</Paragraphs>
  <Slides>9</Slides>
  <Notes>7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Classic Photo Album</vt:lpstr>
      <vt:lpstr>Starwahl</vt:lpstr>
      <vt:lpstr>PowerPoint Presentation</vt:lpstr>
      <vt:lpstr>Orbit, transit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2010-02-01T21:16:09Z</dcterms:created>
  <dcterms:modified xsi:type="dcterms:W3CDTF">2016-04-24T18:50:49Z</dcterms:modified>
</cp:coreProperties>
</file>